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87" r:id="rId3"/>
    <p:sldId id="272" r:id="rId4"/>
    <p:sldId id="279" r:id="rId5"/>
    <p:sldId id="288" r:id="rId6"/>
    <p:sldId id="289" r:id="rId7"/>
    <p:sldId id="290" r:id="rId8"/>
    <p:sldId id="271" r:id="rId9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660066"/>
    <a:srgbClr val="006260"/>
    <a:srgbClr val="EFF5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1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1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09A9B-71B2-4D8D-AD24-DD0B25AFBF15}" type="datetimeFigureOut">
              <a:rPr lang="x-none"/>
              <a:pPr>
                <a:defRPr/>
              </a:pPr>
              <a:t>14.09.2021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E9641-D4D8-40F3-8CF1-2813BF6915F5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927100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30BDD-BAC8-4768-8F09-62393B9592E6}" type="datetimeFigureOut">
              <a:rPr lang="x-none"/>
              <a:pPr>
                <a:defRPr/>
              </a:pPr>
              <a:t>14.09.2021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F891E-EC70-4F4B-8FDC-2DE196C287DA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879301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599C7-1838-4847-93D0-04F0C67BFE04}" type="datetimeFigureOut">
              <a:rPr lang="x-none"/>
              <a:pPr>
                <a:defRPr/>
              </a:pPr>
              <a:t>14.09.2021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1BB0A-8329-4BA1-A81A-9D6A148E5383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754021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AC123-240B-4F44-BC0C-7A3BFAB4D7BF}" type="datetimeFigureOut">
              <a:rPr lang="x-none"/>
              <a:pPr>
                <a:defRPr/>
              </a:pPr>
              <a:t>14.09.2021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16FCF-F568-4047-8D27-37A954E76271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260122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F9AE0-B4C7-49DA-B8C1-AED5802DEFB6}" type="datetimeFigureOut">
              <a:rPr lang="x-none"/>
              <a:pPr>
                <a:defRPr/>
              </a:pPr>
              <a:t>14.09.2021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F1DD0-0239-499F-B085-9F0EBD552B4D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30089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6CF83-214C-4EB8-A14A-FE62A95B45B8}" type="datetimeFigureOut">
              <a:rPr lang="x-none"/>
              <a:pPr>
                <a:defRPr/>
              </a:pPr>
              <a:t>14.09.2021</a:t>
            </a:fld>
            <a:endParaRPr 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9837D-E030-4889-B473-22E387149446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998868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677F2-9478-42EB-BEB3-7B7A5B81E75C}" type="datetimeFigureOut">
              <a:rPr lang="x-none"/>
              <a:pPr>
                <a:defRPr/>
              </a:pPr>
              <a:t>14.09.2021</a:t>
            </a:fld>
            <a:endParaRPr lang="x-non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DDB66-415C-43B0-A460-098A7AD9EB8B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041248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1BC77-B81C-419A-837F-D2D5BFA7B750}" type="datetimeFigureOut">
              <a:rPr lang="x-none"/>
              <a:pPr>
                <a:defRPr/>
              </a:pPr>
              <a:t>14.09.2021</a:t>
            </a:fld>
            <a:endParaRPr lang="x-non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BB27C-922F-4F8A-ABE4-95612AAB323B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259583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7C515-91E8-4651-BEC6-5C7665B42BB5}" type="datetimeFigureOut">
              <a:rPr lang="x-none"/>
              <a:pPr>
                <a:defRPr/>
              </a:pPr>
              <a:t>14.09.2021</a:t>
            </a:fld>
            <a:endParaRPr lang="x-non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57600-9EA8-479C-8BB5-53700B761D2F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811816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12C3B-E3A2-448C-B884-6BDAE364D6C5}" type="datetimeFigureOut">
              <a:rPr lang="x-none"/>
              <a:pPr>
                <a:defRPr/>
              </a:pPr>
              <a:t>14.09.2021</a:t>
            </a:fld>
            <a:endParaRPr 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787C6-660D-4C06-9C8C-D591C90A2CC6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830074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B563-9684-4781-BAFF-0535678D18E7}" type="datetimeFigureOut">
              <a:rPr lang="x-none"/>
              <a:pPr>
                <a:defRPr/>
              </a:pPr>
              <a:t>14.09.2021</a:t>
            </a:fld>
            <a:endParaRPr 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36BC8-86C3-48BE-816F-117D471F58FD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7920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BY" smtClean="0"/>
              <a:t>Образец заголовка</a:t>
            </a:r>
            <a:endParaRPr lang="en-US" altLang="ru-BY" smtClean="0"/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BY" smtClean="0"/>
              <a:t>Образец текста</a:t>
            </a:r>
          </a:p>
          <a:p>
            <a:pPr lvl="1"/>
            <a:r>
              <a:rPr lang="ru-RU" altLang="ru-BY" smtClean="0"/>
              <a:t>Второй уровень</a:t>
            </a:r>
          </a:p>
          <a:p>
            <a:pPr lvl="2"/>
            <a:r>
              <a:rPr lang="ru-RU" altLang="ru-BY" smtClean="0"/>
              <a:t>Третий уровень</a:t>
            </a:r>
          </a:p>
          <a:p>
            <a:pPr lvl="3"/>
            <a:r>
              <a:rPr lang="ru-RU" altLang="ru-BY" smtClean="0"/>
              <a:t>Четвертый уровень</a:t>
            </a:r>
          </a:p>
          <a:p>
            <a:pPr lvl="4"/>
            <a:r>
              <a:rPr lang="ru-RU" altLang="ru-BY" smtClean="0"/>
              <a:t>Пятый уровень</a:t>
            </a:r>
            <a:endParaRPr lang="en-US" altLang="ru-BY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5FFD81F-675C-4C05-A688-EA3D8ACE86BA}" type="datetimeFigureOut">
              <a:rPr lang="x-none"/>
              <a:pPr>
                <a:defRPr/>
              </a:pPr>
              <a:t>14.09.2021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E70DF19-61BC-420B-9660-28FB350B778E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1049942" y="687823"/>
            <a:ext cx="7044117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Font typeface="Arial" charset="0"/>
              <a:buNone/>
            </a:pPr>
            <a:r>
              <a:rPr lang="ru-RU" altLang="ru-BY" sz="4000" b="1" dirty="0">
                <a:latin typeface="Book Antiqua" pitchFamily="18" charset="0"/>
              </a:rPr>
              <a:t>9</a:t>
            </a:r>
            <a:r>
              <a:rPr lang="pl-PL" altLang="ru-BY" sz="4000" b="1" smtClean="0">
                <a:latin typeface="Book Antiqua" pitchFamily="18" charset="0"/>
              </a:rPr>
              <a:t>. </a:t>
            </a:r>
            <a:r>
              <a:rPr lang="es-ES" altLang="ru-BY" sz="4000" b="1" dirty="0">
                <a:latin typeface="Book Antiqua" pitchFamily="18" charset="0"/>
              </a:rPr>
              <a:t>Aquí está una serie de afirmaciones que pueden resultar polémicas. Completa las oraciones con las formas correspondientes del verbo. </a:t>
            </a:r>
            <a:r>
              <a:rPr lang="es-ES_tradnl" altLang="ru-BY" sz="4000" b="1" dirty="0">
                <a:latin typeface="Book Antiqua" pitchFamily="18" charset="0"/>
              </a:rPr>
              <a:t>Luego podéis </a:t>
            </a:r>
            <a:r>
              <a:rPr lang="es-ES" altLang="ru-BY" sz="4000" b="1" dirty="0">
                <a:latin typeface="Book Antiqua" pitchFamily="18" charset="0"/>
              </a:rPr>
              <a:t>discutirlas con toda la clase</a:t>
            </a:r>
            <a:r>
              <a:rPr lang="es-ES_tradnl" altLang="ru-BY" sz="4000" b="1" dirty="0">
                <a:latin typeface="Book Antiqua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1266404" y="841573"/>
            <a:ext cx="6611193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Font typeface="Arial" charset="0"/>
              <a:buNone/>
            </a:pPr>
            <a:r>
              <a:rPr lang="es-ES_tradnl" altLang="ru-BY" sz="4000" b="1" dirty="0" smtClean="0">
                <a:latin typeface="Book Antiqua" pitchFamily="18" charset="0"/>
              </a:rPr>
              <a:t>Tendrás 15 segundos para transformar la oración. Después  verás la respuesta correcta. Un reloj marcará el tiempo.</a:t>
            </a:r>
            <a:endParaRPr lang="es-ES_tradnl" altLang="ru-BY" sz="40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33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17500" y="684213"/>
            <a:ext cx="5630863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_tradnl" altLang="ru-BY" sz="4000" b="1" i="1" dirty="0" smtClean="0">
                <a:solidFill>
                  <a:srgbClr val="660066"/>
                </a:solidFill>
                <a:latin typeface="Book Antiqua" pitchFamily="18" charset="0"/>
              </a:rPr>
              <a:t>Modelo:</a:t>
            </a:r>
          </a:p>
          <a:p>
            <a:pPr eaLnBrk="1" hangingPunct="1"/>
            <a:r>
              <a:rPr lang="es-ES" altLang="ru-BY" sz="4000" b="1" i="1" dirty="0" smtClean="0">
                <a:solidFill>
                  <a:srgbClr val="002060"/>
                </a:solidFill>
                <a:latin typeface="Book Antiqua" pitchFamily="18" charset="0"/>
              </a:rPr>
              <a:t>Cuando (impulsar)… el </a:t>
            </a:r>
            <a:r>
              <a:rPr lang="es-ES" altLang="ru-BY" sz="4000" b="1" i="1" dirty="0">
                <a:solidFill>
                  <a:srgbClr val="002060"/>
                </a:solidFill>
                <a:latin typeface="Book Antiqua" pitchFamily="18" charset="0"/>
              </a:rPr>
              <a:t>reciclaje, ahorraremos más.</a:t>
            </a:r>
            <a:endParaRPr lang="es-ES_tradnl" altLang="ru-BY" sz="4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pic>
        <p:nvPicPr>
          <p:cNvPr id="3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19219" y="435516"/>
            <a:ext cx="2520950" cy="166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17500" y="3429000"/>
            <a:ext cx="8188325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3800" b="1" dirty="0" smtClean="0">
                <a:solidFill>
                  <a:srgbClr val="006260"/>
                </a:solidFill>
                <a:latin typeface="Book Antiqua" pitchFamily="18" charset="0"/>
              </a:rPr>
              <a:t>Cuando </a:t>
            </a:r>
            <a:r>
              <a:rPr lang="es-ES" altLang="ru-BY" sz="3800" b="1" dirty="0">
                <a:solidFill>
                  <a:srgbClr val="006260"/>
                </a:solidFill>
                <a:latin typeface="Book Antiqua" pitchFamily="18" charset="0"/>
              </a:rPr>
              <a:t>impulsemos el reciclaje, ahorraremos más.</a:t>
            </a:r>
            <a:endParaRPr lang="es-ES" altLang="ru-BY" sz="3800" b="1" dirty="0" smtClean="0">
              <a:solidFill>
                <a:srgbClr val="00626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1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17500" y="852164"/>
            <a:ext cx="83693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s-ES" altLang="ru-BY" sz="3600" b="1" i="1" dirty="0">
                <a:solidFill>
                  <a:srgbClr val="002060"/>
                </a:solidFill>
                <a:latin typeface="Book Antiqua" pitchFamily="18" charset="0"/>
              </a:rPr>
              <a:t>1.	Cuando las reservas de </a:t>
            </a:r>
            <a: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  <a:t/>
            </a:r>
            <a:b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</a:br>
            <a: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  <a:t>petróleo </a:t>
            </a:r>
            <a:r>
              <a:rPr lang="es-ES" altLang="ru-BY" sz="3600" b="1" i="1" dirty="0">
                <a:solidFill>
                  <a:srgbClr val="002060"/>
                </a:solidFill>
                <a:latin typeface="Book Antiqua" pitchFamily="18" charset="0"/>
              </a:rPr>
              <a:t>(acabarse)..., el </a:t>
            </a:r>
            <a: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  <a:t/>
            </a:r>
            <a:b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</a:br>
            <a: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  <a:t>planeta </a:t>
            </a:r>
            <a:r>
              <a:rPr lang="es-ES" altLang="ru-BY" sz="3600" b="1" i="1" dirty="0">
                <a:solidFill>
                  <a:srgbClr val="002060"/>
                </a:solidFill>
                <a:latin typeface="Book Antiqua" pitchFamily="18" charset="0"/>
              </a:rPr>
              <a:t>entrará en una enorme crisis energética y todo cambiará.</a:t>
            </a:r>
          </a:p>
        </p:txBody>
      </p:sp>
      <p:pic>
        <p:nvPicPr>
          <p:cNvPr id="3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17712" y="411381"/>
            <a:ext cx="2520950" cy="166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17500" y="3429000"/>
            <a:ext cx="872386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s-ES" altLang="ru-BY" sz="3600" b="1" dirty="0" smtClean="0">
                <a:solidFill>
                  <a:srgbClr val="006260"/>
                </a:solidFill>
                <a:latin typeface="Book Antiqua" pitchFamily="18" charset="0"/>
              </a:rPr>
              <a:t>Cuando </a:t>
            </a:r>
            <a:r>
              <a:rPr lang="es-ES" altLang="ru-BY" sz="3600" b="1" dirty="0">
                <a:solidFill>
                  <a:srgbClr val="006260"/>
                </a:solidFill>
                <a:latin typeface="Book Antiqua" pitchFamily="18" charset="0"/>
              </a:rPr>
              <a:t>las reservas de petróleo </a:t>
            </a:r>
            <a:r>
              <a:rPr lang="es-ES" altLang="ru-BY" sz="3600" b="1" dirty="0" smtClean="0">
                <a:solidFill>
                  <a:srgbClr val="006260"/>
                </a:solidFill>
                <a:latin typeface="Book Antiqua" pitchFamily="18" charset="0"/>
              </a:rPr>
              <a:t/>
            </a:r>
            <a:br>
              <a:rPr lang="es-ES" altLang="ru-BY" sz="3600" b="1" dirty="0" smtClean="0">
                <a:solidFill>
                  <a:srgbClr val="006260"/>
                </a:solidFill>
                <a:latin typeface="Book Antiqua" pitchFamily="18" charset="0"/>
              </a:rPr>
            </a:br>
            <a:r>
              <a:rPr lang="es-ES" altLang="ru-BY" sz="3600" b="1" u="sng" dirty="0" smtClean="0">
                <a:solidFill>
                  <a:srgbClr val="006260"/>
                </a:solidFill>
                <a:latin typeface="Book Antiqua" pitchFamily="18" charset="0"/>
              </a:rPr>
              <a:t>se acaben</a:t>
            </a:r>
            <a:r>
              <a:rPr lang="es-ES" altLang="ru-BY" sz="3600" b="1" dirty="0" smtClean="0">
                <a:solidFill>
                  <a:srgbClr val="006260"/>
                </a:solidFill>
                <a:latin typeface="Book Antiqua" pitchFamily="18" charset="0"/>
              </a:rPr>
              <a:t>, </a:t>
            </a:r>
            <a:r>
              <a:rPr lang="es-ES" altLang="ru-BY" sz="3600" b="1" dirty="0">
                <a:solidFill>
                  <a:srgbClr val="006260"/>
                </a:solidFill>
                <a:latin typeface="Book Antiqua" pitchFamily="18" charset="0"/>
              </a:rPr>
              <a:t>el planeta entrará en una enorme crisis energética y todo </a:t>
            </a:r>
            <a:r>
              <a:rPr lang="es-ES" altLang="ru-BY" sz="3600" b="1" dirty="0" smtClean="0">
                <a:solidFill>
                  <a:srgbClr val="006260"/>
                </a:solidFill>
                <a:latin typeface="Book Antiqua" pitchFamily="18" charset="0"/>
              </a:rPr>
              <a:t>cambiará.</a:t>
            </a:r>
            <a:endParaRPr lang="es-ES" altLang="ru-BY" sz="3600" b="1" dirty="0">
              <a:solidFill>
                <a:srgbClr val="00626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1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17500" y="338980"/>
            <a:ext cx="83693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s-ES" altLang="ru-BY" sz="3600" b="1" i="1" dirty="0">
                <a:solidFill>
                  <a:srgbClr val="002060"/>
                </a:solidFill>
                <a:latin typeface="Book Antiqua" pitchFamily="18" charset="0"/>
              </a:rPr>
              <a:t>2.	Antes de que nosotros </a:t>
            </a:r>
            <a: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  <a:t/>
            </a:r>
            <a:b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</a:br>
            <a: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  <a:t>(</a:t>
            </a:r>
            <a:r>
              <a:rPr lang="es-ES" altLang="ru-BY" sz="3600" b="1" i="1" dirty="0">
                <a:solidFill>
                  <a:srgbClr val="002060"/>
                </a:solidFill>
                <a:latin typeface="Book Antiqua" pitchFamily="18" charset="0"/>
              </a:rPr>
              <a:t>consumir</a:t>
            </a:r>
            <a: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  <a:t>) … todas </a:t>
            </a:r>
            <a:r>
              <a:rPr lang="es-ES" altLang="ru-BY" sz="3600" b="1" i="1" dirty="0">
                <a:solidFill>
                  <a:srgbClr val="002060"/>
                </a:solidFill>
                <a:latin typeface="Book Antiqua" pitchFamily="18" charset="0"/>
              </a:rPr>
              <a:t>las </a:t>
            </a:r>
            <a: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  <a:t/>
            </a:r>
            <a:b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</a:br>
            <a: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  <a:t>reservas </a:t>
            </a:r>
            <a:r>
              <a:rPr lang="es-ES" altLang="ru-BY" sz="3600" b="1" i="1" dirty="0">
                <a:solidFill>
                  <a:srgbClr val="002060"/>
                </a:solidFill>
                <a:latin typeface="Book Antiqua" pitchFamily="18" charset="0"/>
              </a:rPr>
              <a:t>de petróleo, se </a:t>
            </a:r>
            <a: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  <a:t/>
            </a:r>
            <a:b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</a:br>
            <a: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  <a:t>descubrirá </a:t>
            </a:r>
            <a:r>
              <a:rPr lang="es-ES" altLang="ru-BY" sz="3600" b="1" i="1" dirty="0">
                <a:solidFill>
                  <a:srgbClr val="002060"/>
                </a:solidFill>
                <a:latin typeface="Book Antiqua" pitchFamily="18" charset="0"/>
              </a:rPr>
              <a:t>la manera de hacer funcionar los motores con agua.</a:t>
            </a:r>
          </a:p>
        </p:txBody>
      </p:sp>
      <p:pic>
        <p:nvPicPr>
          <p:cNvPr id="3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17712" y="411381"/>
            <a:ext cx="2520950" cy="166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17500" y="3429000"/>
            <a:ext cx="851852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3600" b="1" dirty="0" smtClean="0">
                <a:solidFill>
                  <a:srgbClr val="006260"/>
                </a:solidFill>
                <a:latin typeface="Book Antiqua" pitchFamily="18" charset="0"/>
              </a:rPr>
              <a:t>Antes </a:t>
            </a:r>
            <a:r>
              <a:rPr lang="es-ES" altLang="ru-BY" sz="3600" b="1" dirty="0">
                <a:solidFill>
                  <a:srgbClr val="006260"/>
                </a:solidFill>
                <a:latin typeface="Book Antiqua" pitchFamily="18" charset="0"/>
              </a:rPr>
              <a:t>de que nosotros </a:t>
            </a:r>
            <a:r>
              <a:rPr lang="es-ES" altLang="ru-BY" sz="3600" b="1" u="sng" dirty="0" smtClean="0">
                <a:solidFill>
                  <a:srgbClr val="006260"/>
                </a:solidFill>
                <a:latin typeface="Book Antiqua" pitchFamily="18" charset="0"/>
              </a:rPr>
              <a:t>consumamos</a:t>
            </a:r>
            <a:r>
              <a:rPr lang="es-ES" altLang="ru-BY" sz="3600" b="1" dirty="0" smtClean="0">
                <a:solidFill>
                  <a:srgbClr val="006260"/>
                </a:solidFill>
                <a:latin typeface="Book Antiqua" pitchFamily="18" charset="0"/>
              </a:rPr>
              <a:t> todas </a:t>
            </a:r>
            <a:r>
              <a:rPr lang="es-ES" altLang="ru-BY" sz="3600" b="1" dirty="0">
                <a:solidFill>
                  <a:srgbClr val="006260"/>
                </a:solidFill>
                <a:latin typeface="Book Antiqua" pitchFamily="18" charset="0"/>
              </a:rPr>
              <a:t>las reservas de petróleo, se descubrirá la manera de hacer funcionar los motores con agua.</a:t>
            </a:r>
          </a:p>
        </p:txBody>
      </p:sp>
    </p:spTree>
    <p:extLst>
      <p:ext uri="{BB962C8B-B14F-4D97-AF65-F5344CB8AC3E}">
        <p14:creationId xmlns:p14="http://schemas.microsoft.com/office/powerpoint/2010/main" val="271093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1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17500" y="395645"/>
            <a:ext cx="8705202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  <a:t>3.	Cuando </a:t>
            </a:r>
            <a:r>
              <a:rPr lang="es-ES" altLang="ru-BY" sz="3600" b="1" i="1" dirty="0">
                <a:solidFill>
                  <a:srgbClr val="002060"/>
                </a:solidFill>
                <a:latin typeface="Book Antiqua" pitchFamily="18" charset="0"/>
              </a:rPr>
              <a:t>los gobiernos </a:t>
            </a:r>
            <a: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  <a:t/>
            </a:r>
            <a:b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</a:br>
            <a: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  <a:t>(</a:t>
            </a:r>
            <a:r>
              <a:rPr lang="es-ES" altLang="ru-BY" sz="3600" b="1" i="1" dirty="0">
                <a:solidFill>
                  <a:srgbClr val="002060"/>
                </a:solidFill>
                <a:latin typeface="Book Antiqua" pitchFamily="18" charset="0"/>
              </a:rPr>
              <a:t>decidir)… actuar </a:t>
            </a:r>
            <a: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  <a:t>realmente </a:t>
            </a:r>
            <a:b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</a:br>
            <a: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  <a:t>contra </a:t>
            </a:r>
            <a:r>
              <a:rPr lang="es-ES" altLang="ru-BY" sz="3600" b="1" i="1" dirty="0">
                <a:solidFill>
                  <a:srgbClr val="002060"/>
                </a:solidFill>
                <a:latin typeface="Book Antiqua" pitchFamily="18" charset="0"/>
              </a:rPr>
              <a:t>el efecto </a:t>
            </a:r>
            <a: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  <a:t>invernadero</a:t>
            </a:r>
            <a:r>
              <a:rPr lang="es-ES" altLang="ru-BY" sz="3600" b="1" i="1" dirty="0">
                <a:solidFill>
                  <a:srgbClr val="002060"/>
                </a:solidFill>
                <a:latin typeface="Book Antiqua" pitchFamily="18" charset="0"/>
              </a:rPr>
              <a:t>, </a:t>
            </a:r>
            <a:endParaRPr lang="es-ES" altLang="ru-BY" sz="3600" b="1" i="1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eaLnBrk="1" hangingPunct="1"/>
            <a: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  <a:t>será </a:t>
            </a:r>
            <a:r>
              <a:rPr lang="es-ES" altLang="ru-BY" sz="3600" b="1" i="1" dirty="0">
                <a:solidFill>
                  <a:srgbClr val="002060"/>
                </a:solidFill>
                <a:latin typeface="Book Antiqua" pitchFamily="18" charset="0"/>
              </a:rPr>
              <a:t>demasiado tarde y las ciudades de la costa de todo el mundo desaparecerán.</a:t>
            </a:r>
          </a:p>
        </p:txBody>
      </p:sp>
      <p:pic>
        <p:nvPicPr>
          <p:cNvPr id="3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17712" y="411381"/>
            <a:ext cx="2520950" cy="166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17500" y="3456993"/>
            <a:ext cx="88265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s-ES" altLang="ru-BY" sz="3600" b="1" dirty="0" smtClean="0">
                <a:solidFill>
                  <a:srgbClr val="006260"/>
                </a:solidFill>
                <a:latin typeface="Book Antiqua" pitchFamily="18" charset="0"/>
              </a:rPr>
              <a:t>Cuando </a:t>
            </a:r>
            <a:r>
              <a:rPr lang="es-ES" altLang="ru-BY" sz="3600" b="1" dirty="0">
                <a:solidFill>
                  <a:srgbClr val="006260"/>
                </a:solidFill>
                <a:latin typeface="Book Antiqua" pitchFamily="18" charset="0"/>
              </a:rPr>
              <a:t>los gobiernos </a:t>
            </a:r>
            <a:r>
              <a:rPr lang="es-ES" altLang="ru-BY" sz="3600" b="1" u="sng" dirty="0" smtClean="0">
                <a:solidFill>
                  <a:srgbClr val="006260"/>
                </a:solidFill>
                <a:latin typeface="Book Antiqua" pitchFamily="18" charset="0"/>
              </a:rPr>
              <a:t>decidan</a:t>
            </a:r>
            <a:r>
              <a:rPr lang="es-ES" altLang="ru-BY" sz="3600" b="1" dirty="0" smtClean="0">
                <a:solidFill>
                  <a:srgbClr val="006260"/>
                </a:solidFill>
                <a:latin typeface="Book Antiqua" pitchFamily="18" charset="0"/>
              </a:rPr>
              <a:t> </a:t>
            </a:r>
            <a:r>
              <a:rPr lang="es-ES" altLang="ru-BY" sz="3600" b="1" dirty="0">
                <a:solidFill>
                  <a:srgbClr val="006260"/>
                </a:solidFill>
                <a:latin typeface="Book Antiqua" pitchFamily="18" charset="0"/>
              </a:rPr>
              <a:t>actuar realmente contra el efecto invernadero, será demasiado tarde y las ciudades de la costa de todo el mundo desaparecerán.</a:t>
            </a:r>
          </a:p>
        </p:txBody>
      </p:sp>
    </p:spTree>
    <p:extLst>
      <p:ext uri="{BB962C8B-B14F-4D97-AF65-F5344CB8AC3E}">
        <p14:creationId xmlns:p14="http://schemas.microsoft.com/office/powerpoint/2010/main" val="1347957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1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17500" y="411381"/>
            <a:ext cx="83693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s-ES" altLang="ru-BY" sz="3600" b="1" i="1" dirty="0">
                <a:solidFill>
                  <a:srgbClr val="002060"/>
                </a:solidFill>
                <a:latin typeface="Book Antiqua" pitchFamily="18" charset="0"/>
              </a:rPr>
              <a:t>4.	La selva amazónica </a:t>
            </a:r>
            <a: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  <a:t/>
            </a:r>
            <a:b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</a:br>
            <a: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  <a:t>continuará </a:t>
            </a:r>
            <a:r>
              <a:rPr lang="es-ES" altLang="ru-BY" sz="3600" b="1" i="1" dirty="0">
                <a:solidFill>
                  <a:srgbClr val="002060"/>
                </a:solidFill>
                <a:latin typeface="Book Antiqua" pitchFamily="18" charset="0"/>
              </a:rPr>
              <a:t>desapareciendo </a:t>
            </a:r>
            <a: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  <a:t/>
            </a:r>
            <a:b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</a:br>
            <a: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  <a:t>hasta </a:t>
            </a:r>
            <a:r>
              <a:rPr lang="es-ES" altLang="ru-BY" sz="3600" b="1" i="1" dirty="0">
                <a:solidFill>
                  <a:srgbClr val="002060"/>
                </a:solidFill>
                <a:latin typeface="Book Antiqua" pitchFamily="18" charset="0"/>
              </a:rPr>
              <a:t>que los gobiernos de la </a:t>
            </a:r>
            <a: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  <a:t/>
            </a:r>
            <a:b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</a:br>
            <a:r>
              <a:rPr lang="es-ES" altLang="ru-BY" sz="3600" b="1" i="1" dirty="0" smtClean="0">
                <a:solidFill>
                  <a:srgbClr val="002060"/>
                </a:solidFill>
                <a:latin typeface="Book Antiqua" pitchFamily="18" charset="0"/>
              </a:rPr>
              <a:t>zona </a:t>
            </a:r>
            <a:r>
              <a:rPr lang="es-ES" altLang="ru-BY" sz="3600" b="1" i="1" dirty="0">
                <a:solidFill>
                  <a:srgbClr val="002060"/>
                </a:solidFill>
                <a:latin typeface="Book Antiqua" pitchFamily="18" charset="0"/>
              </a:rPr>
              <a:t>no (tomar)… medidas serias y prohíban totalmente la tala de los árboles. </a:t>
            </a:r>
          </a:p>
        </p:txBody>
      </p:sp>
      <p:pic>
        <p:nvPicPr>
          <p:cNvPr id="3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17712" y="411381"/>
            <a:ext cx="2520950" cy="166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17500" y="3690257"/>
            <a:ext cx="851852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3600" b="1" dirty="0" smtClean="0">
                <a:solidFill>
                  <a:srgbClr val="006260"/>
                </a:solidFill>
                <a:latin typeface="Book Antiqua" pitchFamily="18" charset="0"/>
              </a:rPr>
              <a:t>La </a:t>
            </a:r>
            <a:r>
              <a:rPr lang="es-ES" altLang="ru-BY" sz="3600" b="1" dirty="0">
                <a:solidFill>
                  <a:srgbClr val="006260"/>
                </a:solidFill>
                <a:latin typeface="Book Antiqua" pitchFamily="18" charset="0"/>
              </a:rPr>
              <a:t>selva amazónica continuará </a:t>
            </a:r>
            <a:r>
              <a:rPr lang="es-ES" altLang="ru-BY" sz="3600" b="1" dirty="0" err="1" smtClean="0">
                <a:solidFill>
                  <a:srgbClr val="006260"/>
                </a:solidFill>
                <a:latin typeface="Book Antiqua" pitchFamily="18" charset="0"/>
              </a:rPr>
              <a:t>desapa-reciendo</a:t>
            </a:r>
            <a:r>
              <a:rPr lang="es-ES" altLang="ru-BY" sz="3600" b="1" dirty="0" smtClean="0">
                <a:solidFill>
                  <a:srgbClr val="006260"/>
                </a:solidFill>
                <a:latin typeface="Book Antiqua" pitchFamily="18" charset="0"/>
              </a:rPr>
              <a:t> </a:t>
            </a:r>
            <a:r>
              <a:rPr lang="es-ES" altLang="ru-BY" sz="3600" b="1" dirty="0">
                <a:solidFill>
                  <a:srgbClr val="006260"/>
                </a:solidFill>
                <a:latin typeface="Book Antiqua" pitchFamily="18" charset="0"/>
              </a:rPr>
              <a:t>hasta que los gobiernos de la zona no </a:t>
            </a:r>
            <a:r>
              <a:rPr lang="es-ES" altLang="ru-BY" sz="3600" b="1" u="sng" dirty="0" smtClean="0">
                <a:solidFill>
                  <a:srgbClr val="006260"/>
                </a:solidFill>
                <a:latin typeface="Book Antiqua" pitchFamily="18" charset="0"/>
              </a:rPr>
              <a:t>tomen</a:t>
            </a:r>
            <a:r>
              <a:rPr lang="es-ES" altLang="ru-BY" sz="3600" b="1" dirty="0" smtClean="0">
                <a:solidFill>
                  <a:srgbClr val="006260"/>
                </a:solidFill>
                <a:latin typeface="Book Antiqua" pitchFamily="18" charset="0"/>
              </a:rPr>
              <a:t> </a:t>
            </a:r>
            <a:r>
              <a:rPr lang="es-ES" altLang="ru-BY" sz="3600" b="1" dirty="0">
                <a:solidFill>
                  <a:srgbClr val="006260"/>
                </a:solidFill>
                <a:latin typeface="Book Antiqua" pitchFamily="18" charset="0"/>
              </a:rPr>
              <a:t>medidas serias y </a:t>
            </a:r>
            <a:r>
              <a:rPr lang="es-ES" altLang="ru-BY" sz="3600" b="1" dirty="0" err="1" smtClean="0">
                <a:solidFill>
                  <a:srgbClr val="006260"/>
                </a:solidFill>
                <a:latin typeface="Book Antiqua" pitchFamily="18" charset="0"/>
              </a:rPr>
              <a:t>prohí-ban</a:t>
            </a:r>
            <a:r>
              <a:rPr lang="es-ES" altLang="ru-BY" sz="3600" b="1" dirty="0" smtClean="0">
                <a:solidFill>
                  <a:srgbClr val="006260"/>
                </a:solidFill>
                <a:latin typeface="Book Antiqua" pitchFamily="18" charset="0"/>
              </a:rPr>
              <a:t> </a:t>
            </a:r>
            <a:r>
              <a:rPr lang="es-ES" altLang="ru-BY" sz="3600" b="1" dirty="0">
                <a:solidFill>
                  <a:srgbClr val="006260"/>
                </a:solidFill>
                <a:latin typeface="Book Antiqua" pitchFamily="18" charset="0"/>
              </a:rPr>
              <a:t>totalmente la tala de los árboles. </a:t>
            </a:r>
          </a:p>
        </p:txBody>
      </p:sp>
    </p:spTree>
    <p:extLst>
      <p:ext uri="{BB962C8B-B14F-4D97-AF65-F5344CB8AC3E}">
        <p14:creationId xmlns:p14="http://schemas.microsoft.com/office/powerpoint/2010/main" val="2923472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1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54088" y="1706563"/>
            <a:ext cx="7235825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s-ES" altLang="ru-BY" sz="4400" b="1" dirty="0">
                <a:solidFill>
                  <a:srgbClr val="0000CC"/>
                </a:solidFill>
                <a:latin typeface="Book Antiqua" pitchFamily="18" charset="0"/>
              </a:rPr>
              <a:t>Por ahora es todo</a:t>
            </a:r>
            <a:r>
              <a:rPr lang="es-ES_tradnl" altLang="ru-BY" sz="4400" b="1" dirty="0">
                <a:solidFill>
                  <a:srgbClr val="0000CC"/>
                </a:solidFill>
                <a:latin typeface="Book Antiqua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9" presetID="34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7.40741E-7 L 0 -0.07222 " pathEditMode="relative" rAng="0" ptsTypes="AA">
                                      <p:cBhvr>
                                        <p:cTn id="1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</TotalTime>
  <Words>163</Words>
  <Application>Microsoft Office PowerPoint</Application>
  <PresentationFormat>Экран (4:3)</PresentationFormat>
  <Paragraphs>15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Book Antiqua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Volga</cp:lastModifiedBy>
  <cp:revision>134</cp:revision>
  <dcterms:created xsi:type="dcterms:W3CDTF">2019-12-09T22:25:47Z</dcterms:created>
  <dcterms:modified xsi:type="dcterms:W3CDTF">2021-09-14T08:35:23Z</dcterms:modified>
</cp:coreProperties>
</file>